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4"/>
    <p:sldId id="257" r:id="rId45"/>
    <p:sldId id="258" r:id="rId46"/>
    <p:sldId id="259" r:id="rId47"/>
    <p:sldId id="260" r:id="rId48"/>
    <p:sldId id="261" r:id="rId49"/>
    <p:sldId id="262" r:id="rId50"/>
    <p:sldId id="263" r:id="rId51"/>
    <p:sldId id="264" r:id="rId52"/>
    <p:sldId id="265" r:id="rId5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Anton" charset="1" panose="00000500000000000000"/>
      <p:regular r:id="rId10"/>
    </p:embeddedFont>
    <p:embeddedFont>
      <p:font typeface="Anton Italics" charset="1" panose="00000500000000000000"/>
      <p:regular r:id="rId11"/>
    </p:embeddedFont>
    <p:embeddedFont>
      <p:font typeface="DM Sans" charset="1" panose="00000000000000000000"/>
      <p:regular r:id="rId12"/>
    </p:embeddedFont>
    <p:embeddedFont>
      <p:font typeface="DM Sans Bold" charset="1" panose="00000000000000000000"/>
      <p:regular r:id="rId13"/>
    </p:embeddedFont>
    <p:embeddedFont>
      <p:font typeface="DM Sans Italics" charset="1" panose="00000000000000000000"/>
      <p:regular r:id="rId14"/>
    </p:embeddedFont>
    <p:embeddedFont>
      <p:font typeface="DM Sans Bold Italics" charset="1" panose="00000000000000000000"/>
      <p:regular r:id="rId15"/>
    </p:embeddedFont>
    <p:embeddedFont>
      <p:font typeface="TT Norms" charset="1" panose="02000503030000020003"/>
      <p:regular r:id="rId16"/>
    </p:embeddedFont>
    <p:embeddedFont>
      <p:font typeface="TT Norms Bold" charset="1" panose="02000803030000020004"/>
      <p:regular r:id="rId17"/>
    </p:embeddedFont>
    <p:embeddedFont>
      <p:font typeface="TT Norms Italics" charset="1" panose="02000503030000090003"/>
      <p:regular r:id="rId18"/>
    </p:embeddedFont>
    <p:embeddedFont>
      <p:font typeface="TT Norms Bold Italics" charset="1" panose="02000803020000090004"/>
      <p:regular r:id="rId19"/>
    </p:embeddedFont>
    <p:embeddedFont>
      <p:font typeface="TT Norms Light" charset="1" panose="02000503020000020003"/>
      <p:regular r:id="rId20"/>
    </p:embeddedFont>
    <p:embeddedFont>
      <p:font typeface="TT Norms Light Italics" charset="1" panose="02000503020000090003"/>
      <p:regular r:id="rId21"/>
    </p:embeddedFont>
    <p:embeddedFont>
      <p:font typeface="TT Norms Ultra-Bold" charset="1" panose="02000503040000020004"/>
      <p:regular r:id="rId22"/>
    </p:embeddedFont>
    <p:embeddedFont>
      <p:font typeface="TT Norms Ultra-Bold Italics" charset="1" panose="02000503020000090004"/>
      <p:regular r:id="rId23"/>
    </p:embeddedFont>
    <p:embeddedFont>
      <p:font typeface="TT Norms Heavy" charset="1" panose="02000503050000020004"/>
      <p:regular r:id="rId24"/>
    </p:embeddedFont>
    <p:embeddedFont>
      <p:font typeface="TT Norms Heavy Italics" charset="1" panose="02000503020000090004"/>
      <p:regular r:id="rId25"/>
    </p:embeddedFont>
    <p:embeddedFont>
      <p:font typeface="Montserrat" charset="1" panose="00000500000000000000"/>
      <p:regular r:id="rId26"/>
    </p:embeddedFont>
    <p:embeddedFont>
      <p:font typeface="Montserrat Bold" charset="1" panose="00000800000000000000"/>
      <p:regular r:id="rId27"/>
    </p:embeddedFont>
    <p:embeddedFont>
      <p:font typeface="Montserrat Italics" charset="1" panose="00000500000000000000"/>
      <p:regular r:id="rId28"/>
    </p:embeddedFont>
    <p:embeddedFont>
      <p:font typeface="Montserrat Bold Italics" charset="1" panose="00000800000000000000"/>
      <p:regular r:id="rId29"/>
    </p:embeddedFont>
    <p:embeddedFont>
      <p:font typeface="Montserrat Thin" charset="1" panose="00000300000000000000"/>
      <p:regular r:id="rId30"/>
    </p:embeddedFont>
    <p:embeddedFont>
      <p:font typeface="Montserrat Thin Italics" charset="1" panose="00000300000000000000"/>
      <p:regular r:id="rId31"/>
    </p:embeddedFont>
    <p:embeddedFont>
      <p:font typeface="Montserrat Extra-Light" charset="1" panose="00000300000000000000"/>
      <p:regular r:id="rId32"/>
    </p:embeddedFont>
    <p:embeddedFont>
      <p:font typeface="Montserrat Extra-Light Italics" charset="1" panose="00000300000000000000"/>
      <p:regular r:id="rId33"/>
    </p:embeddedFont>
    <p:embeddedFont>
      <p:font typeface="Montserrat Light" charset="1" panose="00000400000000000000"/>
      <p:regular r:id="rId34"/>
    </p:embeddedFont>
    <p:embeddedFont>
      <p:font typeface="Montserrat Light Italics" charset="1" panose="00000400000000000000"/>
      <p:regular r:id="rId35"/>
    </p:embeddedFont>
    <p:embeddedFont>
      <p:font typeface="Montserrat Medium" charset="1" panose="00000600000000000000"/>
      <p:regular r:id="rId36"/>
    </p:embeddedFont>
    <p:embeddedFont>
      <p:font typeface="Montserrat Medium Italics" charset="1" panose="00000600000000000000"/>
      <p:regular r:id="rId37"/>
    </p:embeddedFont>
    <p:embeddedFont>
      <p:font typeface="Montserrat Semi-Bold" charset="1" panose="00000700000000000000"/>
      <p:regular r:id="rId38"/>
    </p:embeddedFont>
    <p:embeddedFont>
      <p:font typeface="Montserrat Semi-Bold Italics" charset="1" panose="00000700000000000000"/>
      <p:regular r:id="rId39"/>
    </p:embeddedFont>
    <p:embeddedFont>
      <p:font typeface="Montserrat Ultra-Bold" charset="1" panose="00000900000000000000"/>
      <p:regular r:id="rId40"/>
    </p:embeddedFont>
    <p:embeddedFont>
      <p:font typeface="Montserrat Ultra-Bold Italics" charset="1" panose="00000900000000000000"/>
      <p:regular r:id="rId41"/>
    </p:embeddedFont>
    <p:embeddedFont>
      <p:font typeface="Montserrat Heavy" charset="1" panose="00000A00000000000000"/>
      <p:regular r:id="rId42"/>
    </p:embeddedFont>
    <p:embeddedFont>
      <p:font typeface="Montserrat Heavy Italics" charset="1" panose="00000A00000000000000"/>
      <p:regular r:id="rId4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slides/slide1.xml" Type="http://schemas.openxmlformats.org/officeDocument/2006/relationships/slide"/><Relationship Id="rId45" Target="slides/slide2.xml" Type="http://schemas.openxmlformats.org/officeDocument/2006/relationships/slide"/><Relationship Id="rId46" Target="slides/slide3.xml" Type="http://schemas.openxmlformats.org/officeDocument/2006/relationships/slide"/><Relationship Id="rId47" Target="slides/slide4.xml" Type="http://schemas.openxmlformats.org/officeDocument/2006/relationships/slide"/><Relationship Id="rId48" Target="slides/slide5.xml" Type="http://schemas.openxmlformats.org/officeDocument/2006/relationships/slide"/><Relationship Id="rId49" Target="slides/slide6.xml" Type="http://schemas.openxmlformats.org/officeDocument/2006/relationships/slide"/><Relationship Id="rId5" Target="tableStyles.xml" Type="http://schemas.openxmlformats.org/officeDocument/2006/relationships/tableStyles"/><Relationship Id="rId50" Target="slides/slide7.xml" Type="http://schemas.openxmlformats.org/officeDocument/2006/relationships/slide"/><Relationship Id="rId51" Target="slides/slide8.xml" Type="http://schemas.openxmlformats.org/officeDocument/2006/relationships/slide"/><Relationship Id="rId52" Target="slides/slide9.xml" Type="http://schemas.openxmlformats.org/officeDocument/2006/relationships/slide"/><Relationship Id="rId53" Target="slides/slide10.xml" Type="http://schemas.openxmlformats.org/officeDocument/2006/relationships/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jpeg" Type="http://schemas.openxmlformats.org/officeDocument/2006/relationships/image"/><Relationship Id="rId3" Target="../media/image8.jpeg" Type="http://schemas.openxmlformats.org/officeDocument/2006/relationships/image"/><Relationship Id="rId4" Target="../media/image9.jpe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jpe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1.jpe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1.jpeg" Type="http://schemas.openxmlformats.org/officeDocument/2006/relationships/image"/><Relationship Id="rId4" Target="../media/image15.png" Type="http://schemas.openxmlformats.org/officeDocument/2006/relationships/image"/><Relationship Id="rId5" Target="../media/image16.png" Type="http://schemas.openxmlformats.org/officeDocument/2006/relationships/image"/><Relationship Id="rId6" Target="../media/image17.png" Type="http://schemas.openxmlformats.org/officeDocument/2006/relationships/image"/><Relationship Id="rId7" Target="../media/image18.png" Type="http://schemas.openxmlformats.org/officeDocument/2006/relationships/image"/><Relationship Id="rId8" Target="../media/image19.pn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png" Type="http://schemas.openxmlformats.org/officeDocument/2006/relationships/image"/><Relationship Id="rId3" Target="../media/image11.jpe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Relationship Id="rId7" Target="../media/image25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11.jpeg" Type="http://schemas.openxmlformats.org/officeDocument/2006/relationships/image"/><Relationship Id="rId4" Target="../media/image27.png" Type="http://schemas.openxmlformats.org/officeDocument/2006/relationships/image"/><Relationship Id="rId5" Target="../media/image2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11.jpeg" Type="http://schemas.openxmlformats.org/officeDocument/2006/relationships/image"/><Relationship Id="rId4" Target="../media/image30.png" Type="http://schemas.openxmlformats.org/officeDocument/2006/relationships/image"/><Relationship Id="rId5" Target="../media/image31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Relationship Id="rId9" Target="../media/image3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531624" y="5143500"/>
            <a:ext cx="1618754" cy="974196"/>
          </a:xfrm>
          <a:custGeom>
            <a:avLst/>
            <a:gdLst/>
            <a:ahLst/>
            <a:cxnLst/>
            <a:rect r="r" b="b" t="t" l="l"/>
            <a:pathLst>
              <a:path h="974196" w="1618754">
                <a:moveTo>
                  <a:pt x="0" y="0"/>
                </a:moveTo>
                <a:lnTo>
                  <a:pt x="1618754" y="0"/>
                </a:lnTo>
                <a:lnTo>
                  <a:pt x="1618754" y="974196"/>
                </a:lnTo>
                <a:lnTo>
                  <a:pt x="0" y="97419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222" r="0" b="-92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428202" y="780309"/>
            <a:ext cx="9260577" cy="5063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189"/>
              </a:lnSpc>
            </a:pPr>
            <a:r>
              <a:rPr lang="en-US" sz="6999">
                <a:solidFill>
                  <a:srgbClr val="FFFFFF"/>
                </a:solidFill>
                <a:latin typeface="Anton Bold Italics"/>
              </a:rPr>
              <a:t>THE VALUE OF A COMMUNITY IS REPRESENTED BY ITS ACCUMULATED LABOR.</a:t>
            </a:r>
          </a:p>
          <a:p>
            <a:pPr algn="r">
              <a:lnSpc>
                <a:spcPts val="8189"/>
              </a:lnSpc>
            </a:pPr>
          </a:p>
          <a:p>
            <a:pPr algn="r">
              <a:lnSpc>
                <a:spcPts val="7217"/>
              </a:lnSpc>
            </a:pPr>
            <a:r>
              <a:rPr lang="en-US" sz="6169">
                <a:solidFill>
                  <a:srgbClr val="FFFFFF"/>
                </a:solidFill>
                <a:latin typeface="DM Sans Italics"/>
              </a:rPr>
              <a:t>Karl Marx - Capital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33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734503" y="4414838"/>
            <a:ext cx="9260577" cy="148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699"/>
              </a:lnSpc>
            </a:pPr>
            <a:r>
              <a:rPr lang="en-US" sz="9999">
                <a:solidFill>
                  <a:srgbClr val="FFFFFF"/>
                </a:solidFill>
                <a:latin typeface="Anton Bold Italics"/>
              </a:rPr>
              <a:t>JOIN US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-3319337">
            <a:off x="2957276" y="3499587"/>
            <a:ext cx="3117816" cy="3117803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16666" t="0" r="-16666" b="0"/>
              </a:stretch>
            </a:blipFill>
          </p:spPr>
        </p:sp>
      </p:grp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7749077" y="3499587"/>
            <a:ext cx="3117816" cy="3117803"/>
            <a:chOff x="0" y="0"/>
            <a:chExt cx="6350000" cy="634997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1946" r="0" b="-31387"/>
              </a:stretch>
            </a:blip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532824" y="3499587"/>
            <a:ext cx="3117816" cy="3117803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80878" y="478769"/>
            <a:ext cx="10101526" cy="16209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355"/>
              </a:lnSpc>
            </a:pPr>
            <a:r>
              <a:rPr lang="en-US" sz="7995">
                <a:solidFill>
                  <a:srgbClr val="00BF63"/>
                </a:solidFill>
                <a:latin typeface="Anton Bold Italics"/>
              </a:rPr>
              <a:t>PIXEL FIGHERS</a:t>
            </a:r>
          </a:p>
          <a:p>
            <a:pPr algn="l">
              <a:lnSpc>
                <a:spcPts val="3509"/>
              </a:lnSpc>
            </a:pPr>
            <a:r>
              <a:rPr lang="en-US" sz="2999">
                <a:solidFill>
                  <a:srgbClr val="00BF63"/>
                </a:solidFill>
                <a:latin typeface="Anton Bold Italics"/>
              </a:rPr>
              <a:t>BY </a:t>
            </a:r>
            <a:r>
              <a:rPr lang="en-US" sz="2999">
                <a:solidFill>
                  <a:srgbClr val="00BF63"/>
                </a:solidFill>
                <a:latin typeface="Anton Bold Italics"/>
              </a:rPr>
              <a:t>PIXEL PIONERS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0765" y="7064160"/>
            <a:ext cx="3928058" cy="69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825631"/>
                </a:solidFill>
                <a:latin typeface="Montserrat Medium"/>
              </a:rPr>
              <a:t>Adrian Mauricio Arandia Urrea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825631"/>
                </a:solidFill>
                <a:latin typeface="Montserrat Medium"/>
              </a:rPr>
              <a:t>Developer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453248" y="7063106"/>
            <a:ext cx="3738555" cy="69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825631"/>
                </a:solidFill>
                <a:latin typeface="Montserrat Medium"/>
              </a:rPr>
              <a:t>Cristian Felipe Giron Vega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825631"/>
                </a:solidFill>
                <a:latin typeface="Montserrat Medium"/>
              </a:rPr>
              <a:t>Developer &amp; QA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06228" y="7063106"/>
            <a:ext cx="3571007" cy="6920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825631"/>
                </a:solidFill>
                <a:latin typeface="Montserrat Medium"/>
              </a:rPr>
              <a:t>Luis Carlos Medina Moreno</a:t>
            </a:r>
          </a:p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825631"/>
                </a:solidFill>
                <a:latin typeface="Montserrat Medium"/>
              </a:rPr>
              <a:t>BA &amp; Developer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28700" y="3395986"/>
            <a:ext cx="3495042" cy="349502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5743721" y="962025"/>
            <a:ext cx="11515579" cy="12871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179"/>
              </a:lnSpc>
            </a:pPr>
            <a:r>
              <a:rPr lang="en-US" sz="3699">
                <a:solidFill>
                  <a:srgbClr val="825631"/>
                </a:solidFill>
                <a:latin typeface="Montserrat Medium Italics"/>
              </a:rPr>
              <a:t>Build a web-based software that reduces student dropout rates in STEM careers.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3764258" y="3395986"/>
            <a:ext cx="3495042" cy="3495028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5380" t="0" r="-44712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7396479" y="3395986"/>
            <a:ext cx="3495042" cy="349502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006832"/>
            <a:ext cx="5922020" cy="10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5"/>
              </a:lnSpc>
            </a:pPr>
            <a:r>
              <a:rPr lang="en-US" sz="6996">
                <a:solidFill>
                  <a:srgbClr val="00BF63"/>
                </a:solidFill>
                <a:latin typeface="Anton Bold Italics"/>
              </a:rPr>
              <a:t>OBJETIVE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7151440"/>
            <a:ext cx="3495042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825631"/>
                </a:solidFill>
                <a:latin typeface="Montserrat Medium Italics"/>
              </a:rPr>
              <a:t>This software will help students learn difficult topics in their courses.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764258" y="7151440"/>
            <a:ext cx="3495042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825631"/>
                </a:solidFill>
                <a:latin typeface="Montserrat Medium Italics"/>
              </a:rPr>
              <a:t>Study dojos help people understand different topics together.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396479" y="7151440"/>
            <a:ext cx="3495042" cy="2491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825631"/>
                </a:solidFill>
                <a:latin typeface="Montserrat Medium Italics"/>
              </a:rPr>
              <a:t>Industry experts, empirical people, and students of all levels gather to share and understand different topics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53413" y="0"/>
            <a:ext cx="9532442" cy="10287000"/>
            <a:chOff x="0" y="0"/>
            <a:chExt cx="1270992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0478" t="0" r="48960" b="0"/>
            <a:stretch>
              <a:fillRect/>
            </a:stretch>
          </p:blipFill>
          <p:spPr>
            <a:xfrm flipH="false" flipV="false">
              <a:off x="0" y="0"/>
              <a:ext cx="6291461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1062" t="0" r="41062" b="0"/>
            <a:stretch>
              <a:fillRect/>
            </a:stretch>
          </p:blipFill>
          <p:spPr>
            <a:xfrm flipH="false" flipV="false">
              <a:off x="6418461" y="0"/>
              <a:ext cx="6291461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425527" y="524909"/>
            <a:ext cx="7254626" cy="10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5"/>
              </a:lnSpc>
            </a:pPr>
            <a:r>
              <a:rPr lang="en-US" sz="6996">
                <a:solidFill>
                  <a:srgbClr val="00BF63"/>
                </a:solidFill>
                <a:latin typeface="Anton Bold Italics"/>
              </a:rPr>
              <a:t>SCOPE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661880"/>
            <a:ext cx="9937605" cy="3915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1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825631"/>
                </a:solidFill>
                <a:latin typeface="Montserrat Medium Italics"/>
              </a:rPr>
              <a:t> </a:t>
            </a:r>
            <a:r>
              <a:rPr lang="en-US" sz="3699">
                <a:solidFill>
                  <a:srgbClr val="825631"/>
                </a:solidFill>
                <a:latin typeface="Montserrat Medium Italics"/>
              </a:rPr>
              <a:t>This software will work as a MVP (Minimum Viable Product),  </a:t>
            </a:r>
          </a:p>
          <a:p>
            <a:pPr marL="798821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825631"/>
                </a:solidFill>
                <a:latin typeface="Montserrat Medium Italics"/>
              </a:rPr>
              <a:t>its focus is a relational database under a monolith architecture </a:t>
            </a:r>
          </a:p>
          <a:p>
            <a:pPr marL="798821" indent="-399411" lvl="1">
              <a:lnSpc>
                <a:spcPts val="5179"/>
              </a:lnSpc>
              <a:buFont typeface="Arial"/>
              <a:buChar char="•"/>
            </a:pPr>
            <a:r>
              <a:rPr lang="en-US" sz="3699">
                <a:solidFill>
                  <a:srgbClr val="825631"/>
                </a:solidFill>
                <a:latin typeface="Montserrat Medium Italics"/>
              </a:rPr>
              <a:t>it will not have a mobile application,  </a:t>
            </a:r>
          </a:p>
          <a:p>
            <a:pPr>
              <a:lnSpc>
                <a:spcPts val="5179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53413" y="0"/>
            <a:ext cx="9532442" cy="10287000"/>
            <a:chOff x="0" y="0"/>
            <a:chExt cx="1270992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0762" t="0" r="38657" b="0"/>
            <a:stretch>
              <a:fillRect/>
            </a:stretch>
          </p:blipFill>
          <p:spPr>
            <a:xfrm flipH="false" flipV="false">
              <a:off x="0" y="0"/>
              <a:ext cx="6291461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1062" t="0" r="41062" b="0"/>
            <a:stretch>
              <a:fillRect/>
            </a:stretch>
          </p:blipFill>
          <p:spPr>
            <a:xfrm flipH="false" flipV="false">
              <a:off x="6418461" y="0"/>
              <a:ext cx="6291461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425527" y="1817819"/>
            <a:ext cx="11265730" cy="8061067"/>
          </a:xfrm>
          <a:custGeom>
            <a:avLst/>
            <a:gdLst/>
            <a:ahLst/>
            <a:cxnLst/>
            <a:rect r="r" b="b" t="t" l="l"/>
            <a:pathLst>
              <a:path h="8061067" w="11265730">
                <a:moveTo>
                  <a:pt x="0" y="0"/>
                </a:moveTo>
                <a:lnTo>
                  <a:pt x="11265730" y="0"/>
                </a:lnTo>
                <a:lnTo>
                  <a:pt x="11265730" y="8061067"/>
                </a:lnTo>
                <a:lnTo>
                  <a:pt x="0" y="80610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25527" y="524909"/>
            <a:ext cx="10572077" cy="10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5"/>
              </a:lnSpc>
            </a:pPr>
            <a:r>
              <a:rPr lang="en-US" sz="6996">
                <a:solidFill>
                  <a:srgbClr val="00BF63"/>
                </a:solidFill>
                <a:latin typeface="Anton Bold Italics"/>
              </a:rPr>
              <a:t>PRODUCT FUNCTIONALITY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53413" y="0"/>
            <a:ext cx="9532442" cy="10287000"/>
            <a:chOff x="0" y="0"/>
            <a:chExt cx="1270992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49274" t="0" r="20145" b="0"/>
            <a:stretch>
              <a:fillRect/>
            </a:stretch>
          </p:blipFill>
          <p:spPr>
            <a:xfrm flipH="false" flipV="false">
              <a:off x="0" y="0"/>
              <a:ext cx="6291461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1062" t="0" r="41062" b="0"/>
            <a:stretch>
              <a:fillRect/>
            </a:stretch>
          </p:blipFill>
          <p:spPr>
            <a:xfrm flipH="false" flipV="false">
              <a:off x="6418461" y="0"/>
              <a:ext cx="6291461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164024" y="2338881"/>
            <a:ext cx="2402504" cy="2804619"/>
            <a:chOff x="0" y="0"/>
            <a:chExt cx="3203339" cy="373949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9547" lIns="39547" bIns="39547" rIns="39547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9547" lIns="39547" bIns="39547" rIns="39547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99999" t="0" r="-99999" b="0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3269493"/>
              <a:ext cx="3203339" cy="46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LOGIN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065347" y="2338881"/>
            <a:ext cx="2402504" cy="2804619"/>
            <a:chOff x="0" y="0"/>
            <a:chExt cx="3203339" cy="373949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160145" t="-31678" r="-295239" b="-31187"/>
                </a:stretch>
              </a:blip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3269493"/>
              <a:ext cx="3203339" cy="46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SIGN UP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4065347" y="5522604"/>
            <a:ext cx="2402504" cy="2804619"/>
            <a:chOff x="0" y="0"/>
            <a:chExt cx="3203339" cy="3739492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3269493"/>
              <a:ext cx="3203339" cy="46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MANAGEMENT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963151" y="5522604"/>
            <a:ext cx="2402504" cy="2804619"/>
            <a:chOff x="0" y="0"/>
            <a:chExt cx="3203339" cy="3739492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2" id="4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0" t="0" r="0" b="0"/>
                </a:stretch>
              </a:blip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0" y="3269493"/>
              <a:ext cx="3203339" cy="46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MANAGEMENT</a:t>
              </a: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1164024" y="5522604"/>
            <a:ext cx="2402504" cy="2804619"/>
            <a:chOff x="0" y="0"/>
            <a:chExt cx="3203339" cy="3739492"/>
          </a:xfrm>
        </p:grpSpPr>
        <p:grpSp>
          <p:nvGrpSpPr>
            <p:cNvPr name="Group 46" id="4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9" id="4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52" id="5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8"/>
                <a:stretch>
                  <a:fillRect l="0" t="0" r="0" b="0"/>
                </a:stretch>
              </a:blipFill>
            </p:spPr>
          </p:sp>
        </p:grpSp>
        <p:sp>
          <p:nvSpPr>
            <p:cNvPr name="TextBox 54" id="54"/>
            <p:cNvSpPr txBox="true"/>
            <p:nvPr/>
          </p:nvSpPr>
          <p:spPr>
            <a:xfrm rot="0">
              <a:off x="0" y="3269493"/>
              <a:ext cx="3203339" cy="46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MANAGEMENT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6963151" y="2338881"/>
            <a:ext cx="2402504" cy="2804619"/>
            <a:chOff x="0" y="0"/>
            <a:chExt cx="3203339" cy="3739492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59" id="5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62" id="6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0" t="0" r="0" b="0"/>
                </a:stretch>
              </a:blipFill>
            </p:spPr>
          </p:sp>
        </p:grpSp>
        <p:sp>
          <p:nvSpPr>
            <p:cNvPr name="TextBox 64" id="64"/>
            <p:cNvSpPr txBox="true"/>
            <p:nvPr/>
          </p:nvSpPr>
          <p:spPr>
            <a:xfrm rot="0">
              <a:off x="0" y="3269493"/>
              <a:ext cx="3203339" cy="46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STUDY GROUPS</a:t>
              </a:r>
            </a:p>
          </p:txBody>
        </p:sp>
      </p:grpSp>
      <p:sp>
        <p:nvSpPr>
          <p:cNvPr name="TextBox 65" id="65"/>
          <p:cNvSpPr txBox="true"/>
          <p:nvPr/>
        </p:nvSpPr>
        <p:spPr>
          <a:xfrm rot="0">
            <a:off x="425527" y="524909"/>
            <a:ext cx="10572077" cy="10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5"/>
              </a:lnSpc>
            </a:pPr>
            <a:r>
              <a:rPr lang="en-US" sz="6996">
                <a:solidFill>
                  <a:srgbClr val="00BF63"/>
                </a:solidFill>
                <a:latin typeface="Anton Bold Italics"/>
              </a:rPr>
              <a:t>FUNCTIONAL REQUIREMENTS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53413" y="0"/>
            <a:ext cx="9532442" cy="10287000"/>
            <a:chOff x="0" y="0"/>
            <a:chExt cx="1270992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977" t="0" r="62467" b="0"/>
            <a:stretch>
              <a:fillRect/>
            </a:stretch>
          </p:blipFill>
          <p:spPr>
            <a:xfrm flipH="false" flipV="false">
              <a:off x="0" y="0"/>
              <a:ext cx="6291461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1062" t="0" r="41062" b="0"/>
            <a:stretch>
              <a:fillRect/>
            </a:stretch>
          </p:blipFill>
          <p:spPr>
            <a:xfrm flipH="false" flipV="false">
              <a:off x="6418461" y="0"/>
              <a:ext cx="6291461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/>
          <p:nvPr/>
        </p:nvGrpSpPr>
        <p:grpSpPr>
          <a:xfrm rot="0">
            <a:off x="1164024" y="2338881"/>
            <a:ext cx="2402504" cy="2804619"/>
            <a:chOff x="0" y="0"/>
            <a:chExt cx="3203339" cy="3739492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9547" lIns="39547" bIns="39547" rIns="39547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9547" lIns="39547" bIns="39547" rIns="39547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2" id="1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888" t="0" r="-38888" b="0"/>
                </a:stretch>
              </a:blip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0" y="3269493"/>
              <a:ext cx="3203339" cy="46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INTERFACES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065347" y="2338881"/>
            <a:ext cx="2402504" cy="2804619"/>
            <a:chOff x="0" y="0"/>
            <a:chExt cx="3203339" cy="3739492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19" id="1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2" id="2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8517" t="0" r="-28517" b="0"/>
                </a:stretch>
              </a:blipFill>
            </p:spPr>
          </p:sp>
        </p:grpSp>
        <p:sp>
          <p:nvSpPr>
            <p:cNvPr name="TextBox 24" id="24"/>
            <p:cNvSpPr txBox="true"/>
            <p:nvPr/>
          </p:nvSpPr>
          <p:spPr>
            <a:xfrm rot="0">
              <a:off x="0" y="3269493"/>
              <a:ext cx="3203339" cy="46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ROLES</a:t>
              </a: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6963151" y="2338881"/>
            <a:ext cx="2402504" cy="3174244"/>
            <a:chOff x="0" y="0"/>
            <a:chExt cx="3203339" cy="4232326"/>
          </a:xfrm>
        </p:grpSpPr>
        <p:grpSp>
          <p:nvGrpSpPr>
            <p:cNvPr name="Group 26" id="2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2" id="3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0" t="0" r="0" b="0"/>
                </a:stretch>
              </a:blipFill>
            </p:spPr>
          </p:sp>
        </p:grpSp>
        <p:sp>
          <p:nvSpPr>
            <p:cNvPr name="TextBox 34" id="34"/>
            <p:cNvSpPr txBox="true"/>
            <p:nvPr/>
          </p:nvSpPr>
          <p:spPr>
            <a:xfrm rot="0">
              <a:off x="0" y="3269493"/>
              <a:ext cx="3203339" cy="9628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CONTINUOUS OPERATION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64024" y="5622693"/>
            <a:ext cx="2402504" cy="2804619"/>
            <a:chOff x="0" y="0"/>
            <a:chExt cx="3203339" cy="3739492"/>
          </a:xfrm>
        </p:grpSpPr>
        <p:grpSp>
          <p:nvGrpSpPr>
            <p:cNvPr name="Group 36" id="36"/>
            <p:cNvGrpSpPr/>
            <p:nvPr/>
          </p:nvGrpSpPr>
          <p:grpSpPr>
            <a:xfrm rot="0">
              <a:off x="0" y="0"/>
              <a:ext cx="3203339" cy="3203339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825631"/>
              </a:solidFill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9547" lIns="39547" bIns="39547" rIns="39547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39" id="39"/>
            <p:cNvGrpSpPr/>
            <p:nvPr/>
          </p:nvGrpSpPr>
          <p:grpSpPr>
            <a:xfrm rot="0">
              <a:off x="99698" y="99698"/>
              <a:ext cx="3003942" cy="3003942"/>
              <a:chOff x="0" y="0"/>
              <a:chExt cx="812800" cy="812800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anchor="ctr" rtlCol="false" tIns="39547" lIns="39547" bIns="39547" rIns="39547"/>
              <a:lstStyle/>
              <a:p>
                <a:pPr algn="ctr">
                  <a:lnSpc>
                    <a:spcPts val="2799"/>
                  </a:lnSpc>
                </a:pPr>
              </a:p>
            </p:txBody>
          </p:sp>
        </p:grpSp>
        <p:grpSp>
          <p:nvGrpSpPr>
            <p:cNvPr name="Group 42" id="42"/>
            <p:cNvGrpSpPr>
              <a:grpSpLocks noChangeAspect="true"/>
            </p:cNvGrpSpPr>
            <p:nvPr/>
          </p:nvGrpSpPr>
          <p:grpSpPr>
            <a:xfrm rot="0">
              <a:off x="99692" y="99698"/>
              <a:ext cx="3003954" cy="3003942"/>
              <a:chOff x="0" y="0"/>
              <a:chExt cx="6350000" cy="6349975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6350000" cy="6349974"/>
              </a:xfrm>
              <a:custGeom>
                <a:avLst/>
                <a:gdLst/>
                <a:ahLst/>
                <a:cxnLst/>
                <a:rect r="r" b="b" t="t" l="l"/>
                <a:pathLst>
                  <a:path h="6349974" w="6350000">
                    <a:moveTo>
                      <a:pt x="6350000" y="3175025"/>
                    </a:moveTo>
                    <a:cubicBezTo>
                      <a:pt x="6350000" y="4928451"/>
                      <a:pt x="4928476" y="6349974"/>
                      <a:pt x="3175000" y="6349974"/>
                    </a:cubicBezTo>
                    <a:cubicBezTo>
                      <a:pt x="1421498" y="6349974"/>
                      <a:pt x="0" y="4928451"/>
                      <a:pt x="0" y="3175025"/>
                    </a:cubicBezTo>
                    <a:cubicBezTo>
                      <a:pt x="0" y="1421511"/>
                      <a:pt x="1421498" y="0"/>
                      <a:pt x="3175000" y="0"/>
                    </a:cubicBezTo>
                    <a:cubicBezTo>
                      <a:pt x="4928501" y="0"/>
                      <a:pt x="6350000" y="1421511"/>
                      <a:pt x="6350000" y="3175025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16760" t="0" r="-16760" b="0"/>
                </a:stretch>
              </a:blipFill>
            </p:spPr>
          </p:sp>
        </p:grpSp>
        <p:sp>
          <p:nvSpPr>
            <p:cNvPr name="TextBox 44" id="44"/>
            <p:cNvSpPr txBox="true"/>
            <p:nvPr/>
          </p:nvSpPr>
          <p:spPr>
            <a:xfrm rot="0">
              <a:off x="0" y="3269493"/>
              <a:ext cx="3203339" cy="4699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912"/>
                </a:lnSpc>
                <a:spcBef>
                  <a:spcPct val="0"/>
                </a:spcBef>
              </a:pPr>
              <a:r>
                <a:rPr lang="en-US" sz="2080">
                  <a:solidFill>
                    <a:srgbClr val="825631"/>
                  </a:solidFill>
                  <a:latin typeface="TT Norms Bold"/>
                </a:rPr>
                <a:t>SECURITY</a:t>
              </a:r>
            </a:p>
          </p:txBody>
        </p:sp>
      </p:grpSp>
      <p:sp>
        <p:nvSpPr>
          <p:cNvPr name="TextBox 45" id="45"/>
          <p:cNvSpPr txBox="true"/>
          <p:nvPr/>
        </p:nvSpPr>
        <p:spPr>
          <a:xfrm rot="0">
            <a:off x="425527" y="524909"/>
            <a:ext cx="10572077" cy="10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5"/>
              </a:lnSpc>
            </a:pPr>
            <a:r>
              <a:rPr lang="en-US" sz="6996">
                <a:solidFill>
                  <a:srgbClr val="00BF63"/>
                </a:solidFill>
                <a:latin typeface="Anton Bold Italics"/>
              </a:rPr>
              <a:t>NON-FUNCTIONAL REQUIREMENTS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656928" y="0"/>
            <a:ext cx="11262144" cy="10287000"/>
            <a:chOff x="0" y="0"/>
            <a:chExt cx="1501619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8848" t="76" r="9747" b="0"/>
            <a:stretch>
              <a:fillRect/>
            </a:stretch>
          </p:blipFill>
          <p:spPr>
            <a:xfrm flipH="false" flipV="false">
              <a:off x="0" y="0"/>
              <a:ext cx="7444596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39424" t="0" r="39424" b="0"/>
            <a:stretch>
              <a:fillRect/>
            </a:stretch>
          </p:blipFill>
          <p:spPr>
            <a:xfrm flipH="false" flipV="false">
              <a:off x="7571596" y="0"/>
              <a:ext cx="7444596" cy="13716000"/>
            </a:xfrm>
            <a:prstGeom prst="rect">
              <a:avLst/>
            </a:prstGeom>
          </p:spPr>
        </p:pic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028700" y="2694230"/>
            <a:ext cx="10178377" cy="5319898"/>
            <a:chOff x="0" y="0"/>
            <a:chExt cx="19050000" cy="9956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4"/>
              <a:stretch>
                <a:fillRect l="-3272" t="0" r="-327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5"/>
              <a:stretch>
                <a:fillRect l="-15" t="0" r="-15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5527" y="524909"/>
            <a:ext cx="10572077" cy="10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5"/>
              </a:lnSpc>
            </a:pPr>
            <a:r>
              <a:rPr lang="en-US" sz="6996">
                <a:solidFill>
                  <a:srgbClr val="00BF63"/>
                </a:solidFill>
                <a:latin typeface="Anton Bold Italics"/>
              </a:rPr>
              <a:t>MOCKUPS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53413" y="0"/>
            <a:ext cx="9532442" cy="10287000"/>
            <a:chOff x="0" y="0"/>
            <a:chExt cx="12709922" cy="13716000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6435" t="0" r="67763" b="0"/>
            <a:stretch>
              <a:fillRect/>
            </a:stretch>
          </p:blipFill>
          <p:spPr>
            <a:xfrm flipH="false" flipV="false">
              <a:off x="0" y="0"/>
              <a:ext cx="6291461" cy="13716000"/>
            </a:xfrm>
            <a:prstGeom prst="rect">
              <a:avLst/>
            </a:prstGeom>
          </p:spPr>
        </p:pic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41062" t="0" r="41062" b="0"/>
            <a:stretch>
              <a:fillRect/>
            </a:stretch>
          </p:blipFill>
          <p:spPr>
            <a:xfrm flipH="false" flipV="false">
              <a:off x="6418461" y="0"/>
              <a:ext cx="6291461" cy="13716000"/>
            </a:xfrm>
            <a:prstGeom prst="rect">
              <a:avLst/>
            </a:prstGeom>
          </p:spPr>
        </p:pic>
      </p:grpSp>
      <p:sp>
        <p:nvSpPr>
          <p:cNvPr name="Freeform 5" id="5"/>
          <p:cNvSpPr/>
          <p:nvPr/>
        </p:nvSpPr>
        <p:spPr>
          <a:xfrm flipH="false" flipV="false" rot="0">
            <a:off x="425527" y="1561066"/>
            <a:ext cx="4918924" cy="4918924"/>
          </a:xfrm>
          <a:custGeom>
            <a:avLst/>
            <a:gdLst/>
            <a:ahLst/>
            <a:cxnLst/>
            <a:rect r="r" b="b" t="t" l="l"/>
            <a:pathLst>
              <a:path h="4918924" w="4918924">
                <a:moveTo>
                  <a:pt x="0" y="0"/>
                </a:moveTo>
                <a:lnTo>
                  <a:pt x="4918924" y="0"/>
                </a:lnTo>
                <a:lnTo>
                  <a:pt x="4918924" y="4918923"/>
                </a:lnTo>
                <a:lnTo>
                  <a:pt x="0" y="49189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831394" y="2021749"/>
            <a:ext cx="3997557" cy="3997557"/>
          </a:xfrm>
          <a:custGeom>
            <a:avLst/>
            <a:gdLst/>
            <a:ahLst/>
            <a:cxnLst/>
            <a:rect r="r" b="b" t="t" l="l"/>
            <a:pathLst>
              <a:path h="3997557" w="3997557">
                <a:moveTo>
                  <a:pt x="0" y="0"/>
                </a:moveTo>
                <a:lnTo>
                  <a:pt x="3997557" y="0"/>
                </a:lnTo>
                <a:lnTo>
                  <a:pt x="3997557" y="3997557"/>
                </a:lnTo>
                <a:lnTo>
                  <a:pt x="0" y="39975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907976" y="1638900"/>
            <a:ext cx="6179256" cy="4380406"/>
          </a:xfrm>
          <a:custGeom>
            <a:avLst/>
            <a:gdLst/>
            <a:ahLst/>
            <a:cxnLst/>
            <a:rect r="r" b="b" t="t" l="l"/>
            <a:pathLst>
              <a:path h="4380406" w="6179256">
                <a:moveTo>
                  <a:pt x="0" y="0"/>
                </a:moveTo>
                <a:lnTo>
                  <a:pt x="6179256" y="0"/>
                </a:lnTo>
                <a:lnTo>
                  <a:pt x="6179256" y="4380406"/>
                </a:lnTo>
                <a:lnTo>
                  <a:pt x="0" y="438040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71900" y="6019306"/>
            <a:ext cx="3992820" cy="3492289"/>
          </a:xfrm>
          <a:custGeom>
            <a:avLst/>
            <a:gdLst/>
            <a:ahLst/>
            <a:cxnLst/>
            <a:rect r="r" b="b" t="t" l="l"/>
            <a:pathLst>
              <a:path h="3492289" w="3992820">
                <a:moveTo>
                  <a:pt x="0" y="0"/>
                </a:moveTo>
                <a:lnTo>
                  <a:pt x="3992819" y="0"/>
                </a:lnTo>
                <a:lnTo>
                  <a:pt x="3992819" y="3492289"/>
                </a:lnTo>
                <a:lnTo>
                  <a:pt x="0" y="3492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27063" r="-143078" b="-29469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70576" y="6019306"/>
            <a:ext cx="3958376" cy="3958376"/>
          </a:xfrm>
          <a:custGeom>
            <a:avLst/>
            <a:gdLst/>
            <a:ahLst/>
            <a:cxnLst/>
            <a:rect r="r" b="b" t="t" l="l"/>
            <a:pathLst>
              <a:path h="3958376" w="3958376">
                <a:moveTo>
                  <a:pt x="0" y="0"/>
                </a:moveTo>
                <a:lnTo>
                  <a:pt x="3958375" y="0"/>
                </a:lnTo>
                <a:lnTo>
                  <a:pt x="3958375" y="3958376"/>
                </a:lnTo>
                <a:lnTo>
                  <a:pt x="0" y="39583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9538636" y="6351292"/>
            <a:ext cx="2860787" cy="3158238"/>
          </a:xfrm>
          <a:custGeom>
            <a:avLst/>
            <a:gdLst/>
            <a:ahLst/>
            <a:cxnLst/>
            <a:rect r="r" b="b" t="t" l="l"/>
            <a:pathLst>
              <a:path h="3158238" w="2860787">
                <a:moveTo>
                  <a:pt x="0" y="0"/>
                </a:moveTo>
                <a:lnTo>
                  <a:pt x="2860786" y="0"/>
                </a:lnTo>
                <a:lnTo>
                  <a:pt x="2860786" y="3158238"/>
                </a:lnTo>
                <a:lnTo>
                  <a:pt x="0" y="315823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25527" y="524909"/>
            <a:ext cx="10572077" cy="103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185"/>
              </a:lnSpc>
            </a:pPr>
            <a:r>
              <a:rPr lang="en-US" sz="6996">
                <a:solidFill>
                  <a:srgbClr val="00BF63"/>
                </a:solidFill>
                <a:latin typeface="Anton Bold Italics"/>
              </a:rPr>
              <a:t>TECHNOLOGIES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DAFvv-vr1u0</dc:identifier>
  <dcterms:modified xsi:type="dcterms:W3CDTF">2011-08-01T06:04:30Z</dcterms:modified>
  <cp:revision>1</cp:revision>
  <dc:title>Presentación (16:9) Dossier centro deportivo fotografías blanco</dc:title>
</cp:coreProperties>
</file>